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57" r:id="rId3"/>
    <p:sldId id="469" r:id="rId4"/>
    <p:sldId id="472" r:id="rId5"/>
    <p:sldId id="471" r:id="rId6"/>
    <p:sldId id="470" r:id="rId7"/>
    <p:sldId id="468" r:id="rId8"/>
    <p:sldId id="334" r:id="rId9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8" autoAdjust="0"/>
    <p:restoredTop sz="94660"/>
  </p:normalViewPr>
  <p:slideViewPr>
    <p:cSldViewPr snapToObjects="1">
      <p:cViewPr>
        <p:scale>
          <a:sx n="100" d="100"/>
          <a:sy n="100" d="100"/>
        </p:scale>
        <p:origin x="-1248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2F6756-6FC1-406A-AF85-27451A2FD603}" type="datetimeFigureOut">
              <a:rPr lang="sv-SE"/>
              <a:pPr>
                <a:defRPr/>
              </a:pPr>
              <a:t>2014-01-31</a:t>
            </a:fld>
            <a:endParaRPr lang="sv-SE"/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BA73CA-A788-412B-BD44-55ECE4EA629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888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3214A1-B4A5-4D21-ADD5-5CC816BB121D}" type="datetimeFigureOut">
              <a:rPr lang="sv-SE"/>
              <a:pPr>
                <a:defRPr/>
              </a:pPr>
              <a:t>2014-01-31</a:t>
            </a:fld>
            <a:endParaRPr lang="sv-S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F69E8E-95FA-4E4B-9393-0B168213487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243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6064250" y="9551988"/>
            <a:ext cx="538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19163"/>
            <a:fld id="{48C85823-1EF4-4848-A075-A3F29F61B65D}" type="slidenum">
              <a:rPr lang="en-US" sz="1200"/>
              <a:pPr algn="r" defTabSz="919163"/>
              <a:t>3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622300"/>
            <a:ext cx="5824537" cy="43688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337175"/>
            <a:ext cx="5791200" cy="182563"/>
          </a:xfrm>
          <a:noFill/>
          <a:ln/>
        </p:spPr>
        <p:txBody>
          <a:bodyPr lIns="0" tIns="0" rIns="0" bIns="0">
            <a:spAutoFit/>
          </a:bodyPr>
          <a:lstStyle/>
          <a:p>
            <a:pPr defTabSz="895350"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6064250" y="9551988"/>
            <a:ext cx="538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19163"/>
            <a:fld id="{48947D70-5672-4C7A-8FAD-5ADAA3CDA13B}" type="slidenum">
              <a:rPr lang="en-US" sz="1200"/>
              <a:pPr algn="r" defTabSz="919163"/>
              <a:t>4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622300"/>
            <a:ext cx="5824537" cy="43688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337175"/>
            <a:ext cx="5791200" cy="182563"/>
          </a:xfrm>
          <a:noFill/>
          <a:ln/>
        </p:spPr>
        <p:txBody>
          <a:bodyPr lIns="0" tIns="0" rIns="0" bIns="0">
            <a:spAutoFit/>
          </a:bodyPr>
          <a:lstStyle/>
          <a:p>
            <a:pPr defTabSz="895350"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6064250" y="9551988"/>
            <a:ext cx="538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19163"/>
            <a:fld id="{F4C2AE62-AB77-4869-A6EC-1B1A2ACCF92E}" type="slidenum">
              <a:rPr lang="en-US" sz="1200"/>
              <a:pPr algn="r" defTabSz="919163"/>
              <a:t>5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622300"/>
            <a:ext cx="5824537" cy="43688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337175"/>
            <a:ext cx="5791200" cy="182563"/>
          </a:xfrm>
          <a:noFill/>
          <a:ln/>
        </p:spPr>
        <p:txBody>
          <a:bodyPr lIns="0" tIns="0" rIns="0" bIns="0">
            <a:spAutoFit/>
          </a:bodyPr>
          <a:lstStyle/>
          <a:p>
            <a:pPr defTabSz="895350"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6064250" y="9551988"/>
            <a:ext cx="538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19163"/>
            <a:fld id="{B4A47F28-3E29-42AA-BC6A-2E766BA8A446}" type="slidenum">
              <a:rPr lang="en-US" sz="1200"/>
              <a:pPr algn="r" defTabSz="919163"/>
              <a:t>6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622300"/>
            <a:ext cx="5824537" cy="43688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337175"/>
            <a:ext cx="5791200" cy="182563"/>
          </a:xfrm>
          <a:noFill/>
          <a:ln/>
        </p:spPr>
        <p:txBody>
          <a:bodyPr lIns="0" tIns="0" rIns="0" bIns="0">
            <a:spAutoFit/>
          </a:bodyPr>
          <a:lstStyle/>
          <a:p>
            <a:pPr defTabSz="895350"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0688" y="5006975"/>
            <a:ext cx="57372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93863" y="1557338"/>
            <a:ext cx="5757862" cy="1366837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en-US" noProof="0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997200"/>
            <a:ext cx="5759450" cy="1223963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FontTx/>
              <a:buNone/>
              <a:defRPr sz="28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D193-8F63-4A82-93A1-6F4F7C30CEC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992813" y="1052513"/>
            <a:ext cx="1528762" cy="47894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03350" y="1052513"/>
            <a:ext cx="4437063" cy="47894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3B1D8-FB4E-4466-AAED-0180F90EE6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03350" y="1052513"/>
            <a:ext cx="6118225" cy="1223962"/>
          </a:xfrm>
        </p:spPr>
        <p:txBody>
          <a:bodyPr/>
          <a:lstStyle/>
          <a:p>
            <a:r>
              <a:rPr lang="en-US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1403350" y="2492375"/>
            <a:ext cx="6118225" cy="3349625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EF2B-4E38-4310-972F-E275E95F87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03350" y="2492375"/>
            <a:ext cx="2982913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38663" y="2492375"/>
            <a:ext cx="2982912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CCFB1-8D64-4528-B4E1-93104D75BE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992813" y="1052513"/>
            <a:ext cx="1528762" cy="489743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03350" y="1052513"/>
            <a:ext cx="4437063" cy="48974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448B1-C2CE-4465-9E47-2E45A85E7A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03350" y="2492375"/>
            <a:ext cx="2982913" cy="334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38663" y="2492375"/>
            <a:ext cx="2982912" cy="334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B39B-B764-499C-AB16-3C824DF5C5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20C2-2127-4C2C-BB99-5D3E1B89DB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ABC85-3763-4C28-9061-9B78A7E14D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1EAD2-073A-4928-B330-C652892779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FDFE-4071-4D9E-AF9F-68F3A2EE81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7B685-93E4-474D-A883-F05AB53642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88950"/>
            <a:ext cx="8589963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8400" y="1876425"/>
            <a:ext cx="61182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18573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1D4DA81-8B25-4995-960D-3FCDEF4BE05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29" name="Bildobjekt 9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78463" y="5897563"/>
            <a:ext cx="342423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dobjekt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98738" y="1506538"/>
            <a:ext cx="3946525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1.xml"/><Relationship Id="rId6" Type="http://schemas.openxmlformats.org/officeDocument/2006/relationships/image" Target="../media/image4.jpe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2.xml"/><Relationship Id="rId6" Type="http://schemas.openxmlformats.org/officeDocument/2006/relationships/image" Target="../media/image4.jpe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3.xml"/><Relationship Id="rId6" Type="http://schemas.openxmlformats.org/officeDocument/2006/relationships/image" Target="../media/image4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4.xml"/><Relationship Id="rId6" Type="http://schemas.openxmlformats.org/officeDocument/2006/relationships/image" Target="../media/image4.jpeg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5575" cy="1371600"/>
          </a:xfrm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GB" sz="5000" smtClean="0"/>
              <a:t>Huvudprioriteringar i sjukvårdspolitiken</a:t>
            </a:r>
            <a:endParaRPr lang="en-GB" b="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575945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000" smtClean="0"/>
              <a:t>Carin Jämtin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Lena Hallengren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31 januari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65138"/>
            <a:ext cx="8305800" cy="388937"/>
          </a:xfrm>
        </p:spPr>
        <p:txBody>
          <a:bodyPr/>
          <a:lstStyle/>
          <a:p>
            <a:r>
              <a:rPr lang="sv-SE" smtClean="0"/>
              <a:t>Huvudprioriteringar i sjukvårdspolitiken</a:t>
            </a:r>
          </a:p>
        </p:txBody>
      </p:sp>
      <p:sp>
        <p:nvSpPr>
          <p:cNvPr id="29698" name="Rectangle 17"/>
          <p:cNvSpPr>
            <a:spLocks noChangeArrowheads="1"/>
          </p:cNvSpPr>
          <p:nvPr/>
        </p:nvSpPr>
        <p:spPr bwMode="auto">
          <a:xfrm>
            <a:off x="1225550" y="1484313"/>
            <a:ext cx="4792663" cy="9461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sv-SE"/>
          </a:p>
        </p:txBody>
      </p:sp>
      <p:sp>
        <p:nvSpPr>
          <p:cNvPr id="29699" name="Oval 19"/>
          <p:cNvSpPr>
            <a:spLocks noChangeArrowheads="1"/>
          </p:cNvSpPr>
          <p:nvPr/>
        </p:nvSpPr>
        <p:spPr bwMode="auto">
          <a:xfrm>
            <a:off x="1042988" y="1774825"/>
            <a:ext cx="365125" cy="3651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sv-SE" b="1"/>
              <a:t>1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463675" y="1630363"/>
            <a:ext cx="505301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sv-SE" sz="2400" b="1" i="1"/>
              <a:t>Mer resurser och mer tid för vård – låt proffsen vara proffs</a:t>
            </a:r>
          </a:p>
        </p:txBody>
      </p:sp>
      <p:sp>
        <p:nvSpPr>
          <p:cNvPr id="29701" name="Rectangle 42"/>
          <p:cNvSpPr>
            <a:spLocks noChangeArrowheads="1"/>
          </p:cNvSpPr>
          <p:nvPr/>
        </p:nvSpPr>
        <p:spPr bwMode="auto">
          <a:xfrm>
            <a:off x="1225550" y="2547938"/>
            <a:ext cx="5434013" cy="9461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sv-SE"/>
          </a:p>
        </p:txBody>
      </p:sp>
      <p:sp>
        <p:nvSpPr>
          <p:cNvPr id="29702" name="Oval 43"/>
          <p:cNvSpPr>
            <a:spLocks noChangeArrowheads="1"/>
          </p:cNvSpPr>
          <p:nvPr/>
        </p:nvSpPr>
        <p:spPr bwMode="auto">
          <a:xfrm>
            <a:off x="1042988" y="2838450"/>
            <a:ext cx="365125" cy="3651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sv-SE" b="1"/>
              <a:t>2</a:t>
            </a:r>
          </a:p>
        </p:txBody>
      </p:sp>
      <p:sp>
        <p:nvSpPr>
          <p:cNvPr id="29703" name="Rectangle 3"/>
          <p:cNvSpPr>
            <a:spLocks noChangeArrowheads="1"/>
          </p:cNvSpPr>
          <p:nvPr/>
        </p:nvSpPr>
        <p:spPr bwMode="auto">
          <a:xfrm>
            <a:off x="1463675" y="2874963"/>
            <a:ext cx="46926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sv-SE" sz="2400" b="1" i="1"/>
              <a:t>Jämlik och tillgänglig vård</a:t>
            </a:r>
          </a:p>
        </p:txBody>
      </p:sp>
      <p:sp>
        <p:nvSpPr>
          <p:cNvPr id="29704" name="Rectangle 46"/>
          <p:cNvSpPr>
            <a:spLocks noChangeArrowheads="1"/>
          </p:cNvSpPr>
          <p:nvPr/>
        </p:nvSpPr>
        <p:spPr bwMode="auto">
          <a:xfrm>
            <a:off x="1225550" y="3613150"/>
            <a:ext cx="4792663" cy="9461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sv-SE"/>
          </a:p>
        </p:txBody>
      </p:sp>
      <p:sp>
        <p:nvSpPr>
          <p:cNvPr id="29705" name="Oval 47"/>
          <p:cNvSpPr>
            <a:spLocks noChangeArrowheads="1"/>
          </p:cNvSpPr>
          <p:nvPr/>
        </p:nvSpPr>
        <p:spPr bwMode="auto">
          <a:xfrm>
            <a:off x="1042988" y="3903663"/>
            <a:ext cx="365125" cy="3651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sv-SE" b="1"/>
              <a:t>3</a:t>
            </a:r>
          </a:p>
        </p:txBody>
      </p:sp>
      <p:sp>
        <p:nvSpPr>
          <p:cNvPr id="29706" name="Rectangle 3"/>
          <p:cNvSpPr>
            <a:spLocks noChangeArrowheads="1"/>
          </p:cNvSpPr>
          <p:nvPr/>
        </p:nvSpPr>
        <p:spPr bwMode="auto">
          <a:xfrm>
            <a:off x="1463675" y="3778250"/>
            <a:ext cx="5629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sv-SE" sz="2400" b="1" i="1"/>
              <a:t>Personalens kompetens avgör vårdens kvalitet</a:t>
            </a:r>
          </a:p>
        </p:txBody>
      </p:sp>
      <p:sp>
        <p:nvSpPr>
          <p:cNvPr id="29707" name="Rectangle 50"/>
          <p:cNvSpPr>
            <a:spLocks noChangeArrowheads="1"/>
          </p:cNvSpPr>
          <p:nvPr/>
        </p:nvSpPr>
        <p:spPr bwMode="auto">
          <a:xfrm>
            <a:off x="1225550" y="4678363"/>
            <a:ext cx="4792663" cy="9461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sv-SE"/>
          </a:p>
        </p:txBody>
      </p:sp>
      <p:sp>
        <p:nvSpPr>
          <p:cNvPr id="29708" name="Oval 51"/>
          <p:cNvSpPr>
            <a:spLocks noChangeArrowheads="1"/>
          </p:cNvSpPr>
          <p:nvPr/>
        </p:nvSpPr>
        <p:spPr bwMode="auto">
          <a:xfrm>
            <a:off x="1042988" y="4968875"/>
            <a:ext cx="365125" cy="3651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sv-SE" b="1"/>
              <a:t>4</a:t>
            </a:r>
          </a:p>
        </p:txBody>
      </p:sp>
      <p:sp>
        <p:nvSpPr>
          <p:cNvPr id="29709" name="Rectangle 3"/>
          <p:cNvSpPr>
            <a:spLocks noChangeArrowheads="1"/>
          </p:cNvSpPr>
          <p:nvPr/>
        </p:nvSpPr>
        <p:spPr bwMode="auto">
          <a:xfrm>
            <a:off x="1463675" y="4824413"/>
            <a:ext cx="58451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sv-SE" sz="2400" b="1" i="1"/>
              <a:t>Forskning och samverkan för medicinska framsteg i vården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7" descr="Sjukvård Socialdemokratenra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 l="8676" t="8524" r="34126"/>
          <a:stretch>
            <a:fillRect/>
          </a:stretch>
        </p:blipFill>
        <p:spPr bwMode="auto">
          <a:xfrm>
            <a:off x="3798888" y="6350"/>
            <a:ext cx="534352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 hidden="1"/>
          <p:cNvSpPr/>
          <p:nvPr>
            <p:custDataLst>
              <p:tags r:id="rId1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33450">
              <a:lnSpc>
                <a:spcPct val="90000"/>
              </a:lnSpc>
              <a:defRPr/>
            </a:pPr>
            <a:endParaRPr lang="sv-SE" sz="1600">
              <a:solidFill>
                <a:schemeClr val="tx1"/>
              </a:solidFill>
              <a:cs typeface="Arial" charset="0"/>
              <a:sym typeface="Arial" charset="0"/>
            </a:endParaRPr>
          </a:p>
        </p:txBody>
      </p:sp>
      <p:sp>
        <p:nvSpPr>
          <p:cNvPr id="30723" name="Rectangle 797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800475" y="0"/>
            <a:ext cx="5307013" cy="5862638"/>
          </a:xfrm>
          <a:prstGeom prst="rect">
            <a:avLst/>
          </a:prstGeom>
          <a:gradFill rotWithShape="1">
            <a:gsLst>
              <a:gs pos="0">
                <a:schemeClr val="bg1">
                  <a:alpha val="28998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0724" name="Rectangle 797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5958682" y="2513806"/>
            <a:ext cx="865188" cy="55022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95288" y="404813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/>
            <a:r>
              <a:rPr lang="sv-SE" sz="3000" b="1"/>
              <a:t>1. Mer resurser och mer tid för vård – </a:t>
            </a:r>
          </a:p>
          <a:p>
            <a:pPr marL="447675" indent="-447675"/>
            <a:r>
              <a:rPr lang="sv-SE" sz="3000" b="1"/>
              <a:t>	låt proffsen vara proffs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581025" y="2389188"/>
            <a:ext cx="61182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Mer resurser till mer personal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Nationell vårdrevision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Låt proffsen vara proffs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sv-SE" sz="2400"/>
          </a:p>
          <a:p>
            <a:pPr marL="342900" indent="-342900" eaLnBrk="0" hangingPunct="0">
              <a:lnSpc>
                <a:spcPct val="90000"/>
              </a:lnSpc>
            </a:pPr>
            <a:endParaRPr lang="sv-S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7" descr="Sjukvård Socialdemokratenra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 l="8676" t="8524" r="34126"/>
          <a:stretch>
            <a:fillRect/>
          </a:stretch>
        </p:blipFill>
        <p:spPr bwMode="auto">
          <a:xfrm>
            <a:off x="3798888" y="6350"/>
            <a:ext cx="534352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 hidden="1"/>
          <p:cNvSpPr/>
          <p:nvPr>
            <p:custDataLst>
              <p:tags r:id="rId1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33450">
              <a:lnSpc>
                <a:spcPct val="90000"/>
              </a:lnSpc>
              <a:defRPr/>
            </a:pPr>
            <a:endParaRPr lang="sv-SE" sz="1600">
              <a:solidFill>
                <a:schemeClr val="tx1"/>
              </a:solidFill>
              <a:cs typeface="Arial" charset="0"/>
              <a:sym typeface="Arial" charset="0"/>
            </a:endParaRPr>
          </a:p>
        </p:txBody>
      </p:sp>
      <p:sp>
        <p:nvSpPr>
          <p:cNvPr id="32771" name="Rectangle 797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800475" y="0"/>
            <a:ext cx="5307013" cy="5862638"/>
          </a:xfrm>
          <a:prstGeom prst="rect">
            <a:avLst/>
          </a:prstGeom>
          <a:gradFill rotWithShape="1">
            <a:gsLst>
              <a:gs pos="0">
                <a:schemeClr val="bg1">
                  <a:alpha val="28998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2772" name="Rectangle 797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5958682" y="2513806"/>
            <a:ext cx="865188" cy="55022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395288" y="404813"/>
            <a:ext cx="8353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3000" b="1"/>
              <a:t>2. Jämlik och tillgänglig vård</a:t>
            </a:r>
          </a:p>
        </p:txBody>
      </p:sp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581025" y="2389188"/>
            <a:ext cx="6118225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Inga gräddfiler i offentlig vård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Ersättningsmodeller efter vårdtyngd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Vårdgaranti efter diagnos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Patientkontrakt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Nationella program för folksjukdomar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Samverkansmodeller för barn och ungdomar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Nationell handlingsplan för psykiatri 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sv-S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7" descr="Sjukvård Socialdemokratenra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 l="8676" t="8524" r="34126"/>
          <a:stretch>
            <a:fillRect/>
          </a:stretch>
        </p:blipFill>
        <p:spPr bwMode="auto">
          <a:xfrm>
            <a:off x="3798888" y="6350"/>
            <a:ext cx="534352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 hidden="1"/>
          <p:cNvSpPr/>
          <p:nvPr>
            <p:custDataLst>
              <p:tags r:id="rId1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33450">
              <a:lnSpc>
                <a:spcPct val="90000"/>
              </a:lnSpc>
              <a:defRPr/>
            </a:pPr>
            <a:endParaRPr lang="sv-SE" sz="1600">
              <a:solidFill>
                <a:schemeClr val="tx1"/>
              </a:solidFill>
              <a:cs typeface="Arial" charset="0"/>
              <a:sym typeface="Arial" charset="0"/>
            </a:endParaRPr>
          </a:p>
        </p:txBody>
      </p:sp>
      <p:sp>
        <p:nvSpPr>
          <p:cNvPr id="34819" name="Rectangle 797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800475" y="0"/>
            <a:ext cx="5307013" cy="5862638"/>
          </a:xfrm>
          <a:prstGeom prst="rect">
            <a:avLst/>
          </a:prstGeom>
          <a:gradFill rotWithShape="1">
            <a:gsLst>
              <a:gs pos="0">
                <a:schemeClr val="bg1">
                  <a:alpha val="28998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4820" name="Rectangle 797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5958682" y="2513806"/>
            <a:ext cx="865188" cy="55022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395288" y="404813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sv-SE" sz="3000" b="1"/>
              <a:t>3. Personalens kompetens avgör vårdens kvalitet</a:t>
            </a:r>
          </a:p>
        </p:txBody>
      </p:sp>
      <p:sp>
        <p:nvSpPr>
          <p:cNvPr id="34822" name="Rectangle 3"/>
          <p:cNvSpPr>
            <a:spLocks noChangeArrowheads="1"/>
          </p:cNvSpPr>
          <p:nvPr/>
        </p:nvSpPr>
        <p:spPr bwMode="auto">
          <a:xfrm>
            <a:off x="581025" y="2389188"/>
            <a:ext cx="6118225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Delegation för framtidens kompetensförsörjning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Bristyrkesutbildning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Villkoren för sjuksköterskornas specialistutbildning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Specialisering för undersköterskor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sv-S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7" descr="Sjukvård Socialdemokratenra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 l="8676" t="8524" r="34126"/>
          <a:stretch>
            <a:fillRect/>
          </a:stretch>
        </p:blipFill>
        <p:spPr bwMode="auto">
          <a:xfrm>
            <a:off x="3798888" y="6350"/>
            <a:ext cx="534352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 hidden="1"/>
          <p:cNvSpPr/>
          <p:nvPr>
            <p:custDataLst>
              <p:tags r:id="rId1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33450">
              <a:lnSpc>
                <a:spcPct val="90000"/>
              </a:lnSpc>
              <a:defRPr/>
            </a:pPr>
            <a:endParaRPr lang="sv-SE" sz="1600">
              <a:solidFill>
                <a:schemeClr val="tx1"/>
              </a:solidFill>
              <a:cs typeface="Arial" charset="0"/>
              <a:sym typeface="Arial" charset="0"/>
            </a:endParaRPr>
          </a:p>
        </p:txBody>
      </p:sp>
      <p:sp>
        <p:nvSpPr>
          <p:cNvPr id="36867" name="Rectangle 797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800475" y="0"/>
            <a:ext cx="5307013" cy="5862638"/>
          </a:xfrm>
          <a:prstGeom prst="rect">
            <a:avLst/>
          </a:prstGeom>
          <a:gradFill rotWithShape="1">
            <a:gsLst>
              <a:gs pos="0">
                <a:schemeClr val="bg1">
                  <a:alpha val="28998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6868" name="Rectangle 797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5958682" y="2513806"/>
            <a:ext cx="865188" cy="550227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lIns="93286" tIns="46643" rIns="93286" bIns="46643" anchor="ctr"/>
          <a:lstStyle/>
          <a:p>
            <a:pPr algn="ctr" defTabSz="933450"/>
            <a:endParaRPr lang="sv-SE" sz="1600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395288" y="404813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sv-SE" sz="3000" b="1"/>
              <a:t>4. Forskning och samverkan för medicinska framsteg i vården </a:t>
            </a: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581025" y="2389188"/>
            <a:ext cx="6118225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Forskningsanknuten vård 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Fler kliniska prövningar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Ersättningssystem som värdesätter forskning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Nationellt och regionala råd för samverkan</a:t>
            </a:r>
          </a:p>
          <a:p>
            <a:pPr marL="342900" indent="-342900" eaLnBrk="0" hangingPunct="0">
              <a:lnSpc>
                <a:spcPct val="90000"/>
              </a:lnSpc>
              <a:buFontTx/>
              <a:buChar char="•"/>
            </a:pPr>
            <a:r>
              <a:rPr lang="sv-SE" sz="2400"/>
              <a:t>Sälj inte ut våra sjukhus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sv-S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RBxKiZ9UmC6U3Sahr1o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RBxKiZ9UmC6U3Sahr1o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RBxKiZ9UmC6U3Sahr1o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RBxKiZ9UmC6U3Sahr1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ebZ7rLbk.arzU7AXFonQ"/>
</p:tagLst>
</file>

<file path=ppt/theme/theme1.xml><?xml version="1.0" encoding="utf-8"?>
<a:theme xmlns:a="http://schemas.openxmlformats.org/drawingml/2006/main" name="SAP">
  <a:themeElements>
    <a:clrScheme name="SAP 4">
      <a:dk1>
        <a:srgbClr val="000000"/>
      </a:dk1>
      <a:lt1>
        <a:srgbClr val="FFFFFF"/>
      </a:lt1>
      <a:dk2>
        <a:srgbClr val="080808"/>
      </a:dk2>
      <a:lt2>
        <a:srgbClr val="DDDDDD"/>
      </a:lt2>
      <a:accent1>
        <a:srgbClr val="DDDDDD"/>
      </a:accent1>
      <a:accent2>
        <a:srgbClr val="ED1B34"/>
      </a:accent2>
      <a:accent3>
        <a:srgbClr val="FFFFFF"/>
      </a:accent3>
      <a:accent4>
        <a:srgbClr val="000000"/>
      </a:accent4>
      <a:accent5>
        <a:srgbClr val="EBEBEB"/>
      </a:accent5>
      <a:accent6>
        <a:srgbClr val="D7172E"/>
      </a:accent6>
      <a:hlink>
        <a:srgbClr val="808080"/>
      </a:hlink>
      <a:folHlink>
        <a:srgbClr val="292929"/>
      </a:folHlink>
    </a:clrScheme>
    <a:fontScheme name="S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P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2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292929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2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3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292929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P 4">
        <a:dk1>
          <a:srgbClr val="000000"/>
        </a:dk1>
        <a:lt1>
          <a:srgbClr val="FFFFFF"/>
        </a:lt1>
        <a:dk2>
          <a:srgbClr val="080808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80808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formgivning">
  <a:themeElements>
    <a:clrScheme name="2_Standardformgivning 4">
      <a:dk1>
        <a:srgbClr val="000000"/>
      </a:dk1>
      <a:lt1>
        <a:srgbClr val="FFFFFF"/>
      </a:lt1>
      <a:dk2>
        <a:srgbClr val="080808"/>
      </a:dk2>
      <a:lt2>
        <a:srgbClr val="DDDDDD"/>
      </a:lt2>
      <a:accent1>
        <a:srgbClr val="DDDDDD"/>
      </a:accent1>
      <a:accent2>
        <a:srgbClr val="ED1B34"/>
      </a:accent2>
      <a:accent3>
        <a:srgbClr val="FFFFFF"/>
      </a:accent3>
      <a:accent4>
        <a:srgbClr val="000000"/>
      </a:accent4>
      <a:accent5>
        <a:srgbClr val="EBEBEB"/>
      </a:accent5>
      <a:accent6>
        <a:srgbClr val="D7172E"/>
      </a:accent6>
      <a:hlink>
        <a:srgbClr val="808080"/>
      </a:hlink>
      <a:folHlink>
        <a:srgbClr val="292929"/>
      </a:folHlink>
    </a:clrScheme>
    <a:fontScheme name="2_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formgivning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2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292929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1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2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9C9E9F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CBCCCD"/>
        </a:accent5>
        <a:accent6>
          <a:srgbClr val="D7172E"/>
        </a:accent6>
        <a:hlink>
          <a:srgbClr val="292929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3">
        <a:dk1>
          <a:srgbClr val="000000"/>
        </a:dk1>
        <a:lt1>
          <a:srgbClr val="FFFFFF"/>
        </a:lt1>
        <a:dk2>
          <a:srgbClr val="9C9E9F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292929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formgivning 4">
        <a:dk1>
          <a:srgbClr val="000000"/>
        </a:dk1>
        <a:lt1>
          <a:srgbClr val="FFFFFF"/>
        </a:lt1>
        <a:dk2>
          <a:srgbClr val="080808"/>
        </a:dk2>
        <a:lt2>
          <a:srgbClr val="DDDDDD"/>
        </a:lt2>
        <a:accent1>
          <a:srgbClr val="DDDDDD"/>
        </a:accent1>
        <a:accent2>
          <a:srgbClr val="ED1B34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7172E"/>
        </a:accent6>
        <a:hlink>
          <a:srgbClr val="80808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</Template>
  <TotalTime>8499</TotalTime>
  <Words>151</Words>
  <Application>Microsoft Macintosh PowerPoint</Application>
  <PresentationFormat>Bildspel på skärmen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SAP</vt:lpstr>
      <vt:lpstr>2_Standardformgivning</vt:lpstr>
      <vt:lpstr>Huvudprioriteringar i sjukvårdspolitiken</vt:lpstr>
      <vt:lpstr>Huvudprioriteringar i sjukvårdspolitiken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Solid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Kommentarer vårproposition 2013</dc:title>
  <dc:creator>Petra Axelsson</dc:creator>
  <cp:lastModifiedBy>Joanna Abrahamsson</cp:lastModifiedBy>
  <cp:revision>92</cp:revision>
  <dcterms:created xsi:type="dcterms:W3CDTF">2013-04-15T12:10:16Z</dcterms:created>
  <dcterms:modified xsi:type="dcterms:W3CDTF">2014-01-31T09:43:55Z</dcterms:modified>
</cp:coreProperties>
</file>